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92" r:id="rId2"/>
    <p:sldId id="259" r:id="rId3"/>
    <p:sldId id="364" r:id="rId4"/>
    <p:sldId id="369" r:id="rId5"/>
    <p:sldId id="379" r:id="rId6"/>
    <p:sldId id="380" r:id="rId7"/>
    <p:sldId id="381" r:id="rId8"/>
    <p:sldId id="371" r:id="rId9"/>
    <p:sldId id="331" r:id="rId10"/>
    <p:sldId id="382" r:id="rId11"/>
    <p:sldId id="378" r:id="rId12"/>
    <p:sldId id="390" r:id="rId13"/>
    <p:sldId id="391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03B"/>
    <a:srgbClr val="5353FF"/>
    <a:srgbClr val="8989FF"/>
    <a:srgbClr val="FFA042"/>
    <a:srgbClr val="EA9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EFDAD-2029-446C-AD7B-EA0A1863D739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278F5-4E5A-4DDA-8DFA-D50B75C379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6137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5EDE4-6A69-3B1C-7ABE-8CB7791AF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4EFBA-46B3-5976-2279-A8210FCA8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27F6C-CB4F-92B3-FB17-C90D97B7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85109-876A-FBD2-04CD-45A879FA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5B46-54C7-FFC9-78C5-6A720BE10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2299175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FDF8-1D1D-0DF1-A990-1B6480259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44CB0-DA9B-0E0C-3393-F3BCBC0E6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C81AD-693E-948C-A39A-8AB3B84F1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406BE-3F25-0C1A-0B8F-DB1BCB7B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EC111-043E-FDE2-29B4-E95EFC6D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2991651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D6C04-C737-EF8F-E133-F8F586582B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E01FC-B1BB-5F69-867F-8466AF6A9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C5364-79D9-0793-5701-2DB935A0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7CF0E-8C4A-F3FB-9212-CD1ECD5A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A68AF-717A-9985-94D2-E25F7DFF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641788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B5E6-0488-66C9-BCB6-7FB635302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CA88A-2236-9FE4-8182-0F5A57F51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05609-AB36-1DD0-09C4-B46096E1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CA631-F75B-3081-5620-C18C10100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CF462-3611-7DBE-96EA-8E5F71F08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988296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BAA8A-4569-D0B2-81F7-00940A7D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D4B40-2CC7-AD6E-1B00-AFBA5B830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75C7B-635D-492D-56F2-37975C82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0CE7F-C22D-DE09-C8A0-EC2FA74C9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DEEEF-BBD2-BA86-6F75-93C986E04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110239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41773-E9EB-AA10-AD57-DFEC9AB86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E4D89-DB39-7626-EE43-F01D395919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A42A5-048E-AF77-08E6-454524945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656B3B-4CCA-6E8E-5F6F-AB72C36F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6A589-62E5-4EAD-41B8-B0EAAE71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36B5C-349F-19E3-FBE4-F46919E3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735510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D2F0-FA0E-127A-4F8E-A000A1F0B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83205-281F-8D6D-C1F5-0866F75FD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3B3B1-6255-8D00-FC4C-154EECE89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8A9A3-7E75-DC12-89A7-4A92B9417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72747A-4679-BCC4-8E4E-403411724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0E456A-A2FF-B6FE-5881-85BFD0BD3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1D1699-1C6F-531C-BE57-0D4D2CB5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C215FE-8D8C-6B51-F5B3-BDE3E029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746828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120E1-9F48-7E2E-64B2-D2FB8ABBF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F9126C-4C1B-5C12-593E-DAEED2B1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D7F37-AFD7-2287-001C-4AC19B3FB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9433B-4D2B-D381-5ADB-70E206AF0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3214903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68789-42F3-72EF-A299-C46E977F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615A6-0CFE-6197-C0CC-D85034614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02ABE-8F27-B343-76F0-251F3CA5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278239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76CE-2BBC-F9CC-1415-6FB81D0CB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99DA-0295-8A67-6E54-394E1713F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54154F-218A-FBAF-561E-FB36C18CB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05CCA-F29C-1CD8-8745-D194C8DB2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CFA3E-A3A6-CE95-4E66-780FE38BC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CB8D8-8E2E-DDEA-FD67-5E4608CD4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122208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62808-9BF5-D956-72C4-76E07F67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03394-5E92-9E7D-C33E-FE8D64B5C8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3445E-09E2-DEE5-A852-D7EF056E2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53D11-1F1E-4036-3A30-5A1705140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E8EBF-F58A-5B9B-BE2F-A3246351A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B4D80-1CAB-11FC-3693-1DFA4012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229717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5585F4-FDF1-F66E-2945-EA1C3773F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6BD00-39EA-78F5-3524-7D59CF934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0719A-016C-AAFA-D5CB-BBB57CF997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0F583-AECB-4829-8FF7-E6F6E348291A}" type="datetimeFigureOut">
              <a:rPr lang="pt-BR" smtClean="0"/>
              <a:t>12/02/2025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78E12-2530-2C29-9DD4-0E125C6B79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0E4EC-AEE2-26E8-8B1C-676DD34D6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2B304-25E4-44F7-A241-D252661AA04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644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5.svg"/><Relationship Id="rId7" Type="http://schemas.openxmlformats.org/officeDocument/2006/relationships/image" Target="../media/image24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D381AE-A4E1-57CC-1290-0A9C624B3852}"/>
              </a:ext>
            </a:extLst>
          </p:cNvPr>
          <p:cNvSpPr/>
          <p:nvPr/>
        </p:nvSpPr>
        <p:spPr>
          <a:xfrm>
            <a:off x="0" y="-1"/>
            <a:ext cx="12192000" cy="5957741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8EF3E-801D-AB35-8B13-D1110FE38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95" y="900260"/>
            <a:ext cx="5553758" cy="418304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194C76F-E9B1-4A7C-20C7-6797386E5FE5}"/>
              </a:ext>
            </a:extLst>
          </p:cNvPr>
          <p:cNvSpPr txBox="1"/>
          <p:nvPr/>
        </p:nvSpPr>
        <p:spPr>
          <a:xfrm>
            <a:off x="6096000" y="1259197"/>
            <a:ext cx="5344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 de Sistemas</a:t>
            </a:r>
          </a:p>
        </p:txBody>
      </p:sp>
      <p:sp>
        <p:nvSpPr>
          <p:cNvPr id="34" name="CaixaDeTexto 5">
            <a:extLst>
              <a:ext uri="{FF2B5EF4-FFF2-40B4-BE49-F238E27FC236}">
                <a16:creationId xmlns:a16="http://schemas.microsoft.com/office/drawing/2014/main" id="{09E843E2-5D86-7934-EC6C-6D2ABCEE1BE6}"/>
              </a:ext>
            </a:extLst>
          </p:cNvPr>
          <p:cNvSpPr txBox="1"/>
          <p:nvPr/>
        </p:nvSpPr>
        <p:spPr>
          <a:xfrm>
            <a:off x="7142301" y="1782417"/>
            <a:ext cx="3251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 Técnico 2025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7613086" y="2932917"/>
            <a:ext cx="2703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 02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7107967" y="3301111"/>
            <a:ext cx="546405" cy="84447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A727229-FBA2-9E34-3087-C9826CF314AE}"/>
              </a:ext>
            </a:extLst>
          </p:cNvPr>
          <p:cNvSpPr/>
          <p:nvPr/>
        </p:nvSpPr>
        <p:spPr>
          <a:xfrm>
            <a:off x="6548067" y="3945349"/>
            <a:ext cx="4417283" cy="593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D89798-C710-A6F6-CB2F-401E95C49982}"/>
              </a:ext>
            </a:extLst>
          </p:cNvPr>
          <p:cNvSpPr txBox="1"/>
          <p:nvPr/>
        </p:nvSpPr>
        <p:spPr>
          <a:xfrm>
            <a:off x="6555514" y="3986270"/>
            <a:ext cx="4417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de Sistemas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91EC9-53BF-F54F-DA22-E0A73A2A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904" y="6204929"/>
            <a:ext cx="1675766" cy="520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B05F77-7ECF-74A2-22BC-EF4712EFA886}"/>
              </a:ext>
            </a:extLst>
          </p:cNvPr>
          <p:cNvSpPr txBox="1"/>
          <p:nvPr/>
        </p:nvSpPr>
        <p:spPr>
          <a:xfrm>
            <a:off x="7613086" y="6265055"/>
            <a:ext cx="3942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</a:t>
            </a:r>
            <a:r>
              <a:rPr lang="pt-BR" sz="20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20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Lucas Naspolini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6FD9DE-BF57-CD12-6BAE-51B566FAA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21" y="6006257"/>
            <a:ext cx="2365953" cy="8517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A6DAB9F-9ECB-FDA7-9E0A-B00B668146F7}"/>
              </a:ext>
            </a:extLst>
          </p:cNvPr>
          <p:cNvSpPr/>
          <p:nvPr/>
        </p:nvSpPr>
        <p:spPr>
          <a:xfrm rot="5400000">
            <a:off x="8994068" y="6436027"/>
            <a:ext cx="281064" cy="58169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28491"/>
      </p:ext>
    </p:extLst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2A21A87-8332-0E2E-0FE4-3F993517A60A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2170-7385-1B82-DDCE-D6B556FBE04B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Google Shape;3850;p15">
            <a:extLst>
              <a:ext uri="{FF2B5EF4-FFF2-40B4-BE49-F238E27FC236}">
                <a16:creationId xmlns:a16="http://schemas.microsoft.com/office/drawing/2014/main" id="{18C1CFDC-77D6-AA59-0DCA-52C3238E75AA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5041031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Sistemas Críticos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6AA11E9-59EC-6BC1-3D63-304DB8515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pic>
        <p:nvPicPr>
          <p:cNvPr id="2" name="Google Shape;295;p49">
            <a:extLst>
              <a:ext uri="{FF2B5EF4-FFF2-40B4-BE49-F238E27FC236}">
                <a16:creationId xmlns:a16="http://schemas.microsoft.com/office/drawing/2014/main" id="{835367DE-6816-12AE-B963-42E423448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281" y="1923225"/>
            <a:ext cx="3003476" cy="2018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96;p49">
            <a:extLst>
              <a:ext uri="{FF2B5EF4-FFF2-40B4-BE49-F238E27FC236}">
                <a16:creationId xmlns:a16="http://schemas.microsoft.com/office/drawing/2014/main" id="{1757D149-8076-DB7F-B6C2-9EC4AEB5E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2785" y="1923223"/>
            <a:ext cx="2661538" cy="2018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97;p49">
            <a:extLst>
              <a:ext uri="{FF2B5EF4-FFF2-40B4-BE49-F238E27FC236}">
                <a16:creationId xmlns:a16="http://schemas.microsoft.com/office/drawing/2014/main" id="{B8288C75-3BB2-0A98-DA23-30C3301F7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4056" y="1923224"/>
            <a:ext cx="2850252" cy="2018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98;p49">
            <a:extLst>
              <a:ext uri="{FF2B5EF4-FFF2-40B4-BE49-F238E27FC236}">
                <a16:creationId xmlns:a16="http://schemas.microsoft.com/office/drawing/2014/main" id="{93D0C0FE-D123-B60D-0637-0E4003519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2282" y="4227833"/>
            <a:ext cx="3003476" cy="191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99;p49">
            <a:extLst>
              <a:ext uri="{FF2B5EF4-FFF2-40B4-BE49-F238E27FC236}">
                <a16:creationId xmlns:a16="http://schemas.microsoft.com/office/drawing/2014/main" id="{61E44BCE-D7CD-AE85-67DB-CDC9E660964A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92784" y="4227833"/>
            <a:ext cx="2661538" cy="191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agem 29">
            <a:extLst>
              <a:ext uri="{FF2B5EF4-FFF2-40B4-BE49-F238E27FC236}">
                <a16:creationId xmlns:a16="http://schemas.microsoft.com/office/drawing/2014/main" id="{01BA9F2D-4E34-5568-5645-14AC7866EB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44056" y="4227833"/>
            <a:ext cx="2850252" cy="191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952429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836;p13">
            <a:extLst>
              <a:ext uri="{FF2B5EF4-FFF2-40B4-BE49-F238E27FC236}">
                <a16:creationId xmlns:a16="http://schemas.microsoft.com/office/drawing/2014/main" id="{9199CBC9-9442-4371-9793-BFDC992591B4}"/>
              </a:ext>
            </a:extLst>
          </p:cNvPr>
          <p:cNvSpPr txBox="1">
            <a:spLocks/>
          </p:cNvSpPr>
          <p:nvPr/>
        </p:nvSpPr>
        <p:spPr>
          <a:xfrm>
            <a:off x="3958288" y="2248162"/>
            <a:ext cx="6237061" cy="263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DÚVIDAS? </a:t>
            </a:r>
          </a:p>
          <a:p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PERGUNTAS?</a:t>
            </a:r>
          </a:p>
          <a:p>
            <a:pPr algn="r"/>
            <a:endParaRPr lang="pt-BR" sz="32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30ED1-6967-8EE0-1743-4AE7973C2C9B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7984C3-2432-F2F8-07A8-28715AABE84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623286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BFE222-EF3D-F0BA-9FFE-9766F80F56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D1C6F5D-0958-6F77-E65F-DFDA2EBCE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725" y="403590"/>
            <a:ext cx="1127377" cy="99258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1165151" y="1028705"/>
            <a:ext cx="9008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</a:t>
            </a:r>
            <a:r>
              <a:rPr lang="pt-BR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(Proposta de Software)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5">
            <a:extLst>
              <a:ext uri="{FF2B5EF4-FFF2-40B4-BE49-F238E27FC236}">
                <a16:creationId xmlns:a16="http://schemas.microsoft.com/office/drawing/2014/main" id="{B2647845-39E2-DACD-3014-BC900850E97D}"/>
              </a:ext>
            </a:extLst>
          </p:cNvPr>
          <p:cNvSpPr txBox="1"/>
          <p:nvPr/>
        </p:nvSpPr>
        <p:spPr>
          <a:xfrm>
            <a:off x="1185468" y="3218818"/>
            <a:ext cx="989102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 algn="just">
              <a:buNone/>
            </a:pPr>
            <a:r>
              <a:rPr lang="pt-BR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APRESENTAR A SOLUÇÃO PARA DETERMINADO PROBLEMA</a:t>
            </a:r>
          </a:p>
          <a:p>
            <a:pPr marL="76200" indent="0" algn="just">
              <a:buNone/>
            </a:pPr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seria o software / aplicação / plataforma?</a:t>
            </a: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seria o público alvo (usuários)?</a:t>
            </a: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funcionaria de uma forma geral?</a:t>
            </a: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Quais as funcionalidades e qual o diferencial?</a:t>
            </a: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Quais dispositivos contemplariam seu funcionamento?</a:t>
            </a:r>
          </a:p>
          <a:p>
            <a:pPr marL="419100" indent="-342900" algn="just">
              <a:buFontTx/>
              <a:buChar char="-"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Quais tecnologias e ferramentas seriam utilizadas?</a:t>
            </a:r>
          </a:p>
          <a:p>
            <a:pPr marL="76200" algn="just"/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9E74E3-AFDB-C641-AB67-6AE226C60CE6}"/>
              </a:ext>
            </a:extLst>
          </p:cNvPr>
          <p:cNvSpPr txBox="1"/>
          <p:nvPr/>
        </p:nvSpPr>
        <p:spPr>
          <a:xfrm>
            <a:off x="1253934" y="2502381"/>
            <a:ext cx="669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D0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em Equipes (4 ou 5 integrantes)</a:t>
            </a:r>
            <a:endParaRPr lang="pt-BR" sz="2400" dirty="0">
              <a:solidFill>
                <a:srgbClr val="FFD03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071298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BFE222-EF3D-F0BA-9FFE-9766F80F56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D1C6F5D-0958-6F77-E65F-DFDA2EBCE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725" y="403590"/>
            <a:ext cx="1127377" cy="99258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1165151" y="1028705"/>
            <a:ext cx="9008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</a:t>
            </a:r>
            <a:r>
              <a:rPr lang="pt-BR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(Proposta de Software)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5">
            <a:extLst>
              <a:ext uri="{FF2B5EF4-FFF2-40B4-BE49-F238E27FC236}">
                <a16:creationId xmlns:a16="http://schemas.microsoft.com/office/drawing/2014/main" id="{B2647845-39E2-DACD-3014-BC900850E97D}"/>
              </a:ext>
            </a:extLst>
          </p:cNvPr>
          <p:cNvSpPr txBox="1"/>
          <p:nvPr/>
        </p:nvSpPr>
        <p:spPr>
          <a:xfrm>
            <a:off x="1185468" y="2502381"/>
            <a:ext cx="98910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Sistema para consulta de exposições, controle de agendamento e visitação em museus.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Aplicativo para controle de estacionamento público rotativo, com pagamento e monitoramento de vagas.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Sistema para otimização de atendimento, quadro de profissionais e escalas de trabalho, em hospitais.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Plataforma de jogos educacionais para melhorar o aprendizado de alunos, em escolas.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Sistema de controle de atendimento e pedidos de clientes, em restaurantes.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Aplicativo para coleta de lixo eletrônico e descarte, para aumento do alcance e volume de coletas.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g) Aplicativo para de turismo e lazer, com informações e locais, pontos turísticos e rotas, em cidades.</a:t>
            </a:r>
          </a:p>
          <a:p>
            <a:pPr marL="76200" indent="0" algn="just">
              <a:buNone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200" indent="0" algn="just">
              <a:buNone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h) Plataforma compartilhamento de informações, avaliações e resenhas de livros.</a:t>
            </a:r>
          </a:p>
        </p:txBody>
      </p:sp>
    </p:spTree>
    <p:extLst>
      <p:ext uri="{BB962C8B-B14F-4D97-AF65-F5344CB8AC3E}">
        <p14:creationId xmlns:p14="http://schemas.microsoft.com/office/powerpoint/2010/main" val="3859349298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BFE222-EF3D-F0BA-9FFE-9766F80F56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94C76F-E9B1-4A7C-20C7-6797386E5FE5}"/>
              </a:ext>
            </a:extLst>
          </p:cNvPr>
          <p:cNvSpPr txBox="1"/>
          <p:nvPr/>
        </p:nvSpPr>
        <p:spPr>
          <a:xfrm>
            <a:off x="1165151" y="2503445"/>
            <a:ext cx="6772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e Engenharia de Software</a:t>
            </a:r>
          </a:p>
        </p:txBody>
      </p:sp>
      <p:sp>
        <p:nvSpPr>
          <p:cNvPr id="34" name="CaixaDeTexto 5">
            <a:extLst>
              <a:ext uri="{FF2B5EF4-FFF2-40B4-BE49-F238E27FC236}">
                <a16:creationId xmlns:a16="http://schemas.microsoft.com/office/drawing/2014/main" id="{09E843E2-5D86-7934-EC6C-6D2ABCEE1BE6}"/>
              </a:ext>
            </a:extLst>
          </p:cNvPr>
          <p:cNvSpPr txBox="1"/>
          <p:nvPr/>
        </p:nvSpPr>
        <p:spPr>
          <a:xfrm>
            <a:off x="1803587" y="3486553"/>
            <a:ext cx="63411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de Software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Complexidade de Software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Atividade Prática</a:t>
            </a:r>
          </a:p>
          <a:p>
            <a:pPr lvl="0"/>
            <a:endParaRPr lang="pt-BR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1165152" y="1028705"/>
            <a:ext cx="3132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 02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12CE40-A2EA-2887-5398-B5CB0175860D}"/>
              </a:ext>
            </a:extLst>
          </p:cNvPr>
          <p:cNvSpPr/>
          <p:nvPr/>
        </p:nvSpPr>
        <p:spPr>
          <a:xfrm rot="5400000">
            <a:off x="533988" y="1477355"/>
            <a:ext cx="822277" cy="127083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D6F95FB3-D6D5-34B0-44A5-860AE6BF857E}"/>
              </a:ext>
            </a:extLst>
          </p:cNvPr>
          <p:cNvSpPr/>
          <p:nvPr/>
        </p:nvSpPr>
        <p:spPr>
          <a:xfrm rot="5400000">
            <a:off x="1423151" y="3631119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FA42DCEC-E414-5AF3-91B7-DF74FD47481D}"/>
              </a:ext>
            </a:extLst>
          </p:cNvPr>
          <p:cNvSpPr/>
          <p:nvPr/>
        </p:nvSpPr>
        <p:spPr>
          <a:xfrm rot="5400000">
            <a:off x="1423151" y="4118799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3D3B796-FCE1-0C84-EBB6-D9B8F49C4B69}"/>
              </a:ext>
            </a:extLst>
          </p:cNvPr>
          <p:cNvSpPr/>
          <p:nvPr/>
        </p:nvSpPr>
        <p:spPr>
          <a:xfrm rot="5400000">
            <a:off x="1419341" y="4608384"/>
            <a:ext cx="198347" cy="17098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09DCA01-2242-3111-B18B-1112D937A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24410" y="440014"/>
            <a:ext cx="772009" cy="94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65580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4FA966C-753B-DABF-BD69-C05D37B37EBF}"/>
              </a:ext>
            </a:extLst>
          </p:cNvPr>
          <p:cNvSpPr txBox="1"/>
          <p:nvPr/>
        </p:nvSpPr>
        <p:spPr>
          <a:xfrm>
            <a:off x="3750080" y="3042030"/>
            <a:ext cx="6517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de Software</a:t>
            </a:r>
          </a:p>
        </p:txBody>
      </p:sp>
      <p:grpSp>
        <p:nvGrpSpPr>
          <p:cNvPr id="12" name="Google Shape;394;p38">
            <a:extLst>
              <a:ext uri="{FF2B5EF4-FFF2-40B4-BE49-F238E27FC236}">
                <a16:creationId xmlns:a16="http://schemas.microsoft.com/office/drawing/2014/main" id="{69975876-2DDA-6D66-A24D-982AA0162413}"/>
              </a:ext>
            </a:extLst>
          </p:cNvPr>
          <p:cNvGrpSpPr/>
          <p:nvPr/>
        </p:nvGrpSpPr>
        <p:grpSpPr>
          <a:xfrm>
            <a:off x="10484787" y="725864"/>
            <a:ext cx="825628" cy="1044165"/>
            <a:chOff x="584925" y="238125"/>
            <a:chExt cx="415200" cy="525100"/>
          </a:xfrm>
          <a:solidFill>
            <a:schemeClr val="bg1"/>
          </a:solidFill>
        </p:grpSpPr>
        <p:sp>
          <p:nvSpPr>
            <p:cNvPr id="13" name="Google Shape;395;p38">
              <a:extLst>
                <a:ext uri="{FF2B5EF4-FFF2-40B4-BE49-F238E27FC236}">
                  <a16:creationId xmlns:a16="http://schemas.microsoft.com/office/drawing/2014/main" id="{7FEFD609-63D6-D06D-5086-F9C5EF24316C}"/>
                </a:ext>
              </a:extLst>
            </p:cNvPr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6;p38">
              <a:extLst>
                <a:ext uri="{FF2B5EF4-FFF2-40B4-BE49-F238E27FC236}">
                  <a16:creationId xmlns:a16="http://schemas.microsoft.com/office/drawing/2014/main" id="{360EC6DD-B97D-E1FE-53CB-746158A68D18}"/>
                </a:ext>
              </a:extLst>
            </p:cNvPr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7;p38">
              <a:extLst>
                <a:ext uri="{FF2B5EF4-FFF2-40B4-BE49-F238E27FC236}">
                  <a16:creationId xmlns:a16="http://schemas.microsoft.com/office/drawing/2014/main" id="{EB888627-DEC5-84ED-2CB5-1D46DAC3185D}"/>
                </a:ext>
              </a:extLst>
            </p:cNvPr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8;p38">
              <a:extLst>
                <a:ext uri="{FF2B5EF4-FFF2-40B4-BE49-F238E27FC236}">
                  <a16:creationId xmlns:a16="http://schemas.microsoft.com/office/drawing/2014/main" id="{127D451F-60C5-D90F-BDC8-80606FDF9592}"/>
                </a:ext>
              </a:extLst>
            </p:cNvPr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9;p38">
              <a:extLst>
                <a:ext uri="{FF2B5EF4-FFF2-40B4-BE49-F238E27FC236}">
                  <a16:creationId xmlns:a16="http://schemas.microsoft.com/office/drawing/2014/main" id="{5688A3E6-36C5-FC9B-B5DD-A968D6BC92B2}"/>
                </a:ext>
              </a:extLst>
            </p:cNvPr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0;p38">
              <a:extLst>
                <a:ext uri="{FF2B5EF4-FFF2-40B4-BE49-F238E27FC236}">
                  <a16:creationId xmlns:a16="http://schemas.microsoft.com/office/drawing/2014/main" id="{AFFDBAF9-3A2B-2DE0-CDBA-81BDA9EE0E4C}"/>
                </a:ext>
              </a:extLst>
            </p:cNvPr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C1041-9743-A87D-530C-B72966015919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0FD8EE-077F-414D-B575-C58E26270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A48624-1AC6-D13D-1BA8-9359A792B118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04B3A-BD20-C3E3-C68E-BC8001CE046F}"/>
              </a:ext>
            </a:extLst>
          </p:cNvPr>
          <p:cNvSpPr txBox="1"/>
          <p:nvPr/>
        </p:nvSpPr>
        <p:spPr>
          <a:xfrm>
            <a:off x="4005948" y="4133439"/>
            <a:ext cx="5948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Consequências e falhas custosas</a:t>
            </a:r>
          </a:p>
        </p:txBody>
      </p:sp>
    </p:spTree>
    <p:extLst>
      <p:ext uri="{BB962C8B-B14F-4D97-AF65-F5344CB8AC3E}">
        <p14:creationId xmlns:p14="http://schemas.microsoft.com/office/powerpoint/2010/main" val="2105325159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3851;p15">
            <a:extLst>
              <a:ext uri="{FF2B5EF4-FFF2-40B4-BE49-F238E27FC236}">
                <a16:creationId xmlns:a16="http://schemas.microsoft.com/office/drawing/2014/main" id="{B0E3940C-196E-4B90-983A-553A8887A087}"/>
              </a:ext>
            </a:extLst>
          </p:cNvPr>
          <p:cNvSpPr txBox="1">
            <a:spLocks/>
          </p:cNvSpPr>
          <p:nvPr/>
        </p:nvSpPr>
        <p:spPr>
          <a:xfrm>
            <a:off x="1268628" y="1652893"/>
            <a:ext cx="4208345" cy="3644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conta de uma falha em um sistema de alarme, em 2003, os Estados Unidos enfrentaram o seu maior apagão, conhecido como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Great Northeast Blackout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Devido a essa falha todo o nordeste do país ficou sem energia, com cerca de 50 milhões de pessoas no escuro.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859B5F8-C478-C012-D073-3AB146159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4927909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Custosas</a:t>
            </a:r>
          </a:p>
        </p:txBody>
      </p:sp>
      <p:pic>
        <p:nvPicPr>
          <p:cNvPr id="2" name="Google Shape;242;p42">
            <a:extLst>
              <a:ext uri="{FF2B5EF4-FFF2-40B4-BE49-F238E27FC236}">
                <a16:creationId xmlns:a16="http://schemas.microsoft.com/office/drawing/2014/main" id="{78ED5967-DFFD-E7BF-1D53-661B4EABFB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1388" y="1947016"/>
            <a:ext cx="4638097" cy="285351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3851;p15">
            <a:extLst>
              <a:ext uri="{FF2B5EF4-FFF2-40B4-BE49-F238E27FC236}">
                <a16:creationId xmlns:a16="http://schemas.microsoft.com/office/drawing/2014/main" id="{B2A38119-03BD-1CFC-7E3E-A37D3646B9B7}"/>
              </a:ext>
            </a:extLst>
          </p:cNvPr>
          <p:cNvSpPr txBox="1">
            <a:spLocks/>
          </p:cNvSpPr>
          <p:nvPr/>
        </p:nvSpPr>
        <p:spPr>
          <a:xfrm>
            <a:off x="1268627" y="4918438"/>
            <a:ext cx="9185699" cy="94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resultado foi um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de 11 mortes relacionadas ao apagão 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um prejuízo de cerca de US$6 bilhões ao governo norte americano.</a:t>
            </a:r>
          </a:p>
        </p:txBody>
      </p:sp>
    </p:spTree>
    <p:extLst>
      <p:ext uri="{BB962C8B-B14F-4D97-AF65-F5344CB8AC3E}">
        <p14:creationId xmlns:p14="http://schemas.microsoft.com/office/powerpoint/2010/main" val="3392603649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10">
            <a:extLst>
              <a:ext uri="{FF2B5EF4-FFF2-40B4-BE49-F238E27FC236}">
                <a16:creationId xmlns:a16="http://schemas.microsoft.com/office/drawing/2014/main" id="{993754DB-4396-CDD8-A203-B62AA40AA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115" y="1928162"/>
            <a:ext cx="4638097" cy="2853514"/>
          </a:xfrm>
          <a:prstGeom prst="rect">
            <a:avLst/>
          </a:prstGeom>
        </p:spPr>
      </p:pic>
      <p:sp>
        <p:nvSpPr>
          <p:cNvPr id="14" name="Google Shape;3851;p15">
            <a:extLst>
              <a:ext uri="{FF2B5EF4-FFF2-40B4-BE49-F238E27FC236}">
                <a16:creationId xmlns:a16="http://schemas.microsoft.com/office/drawing/2014/main" id="{B0E3940C-196E-4B90-983A-553A8887A087}"/>
              </a:ext>
            </a:extLst>
          </p:cNvPr>
          <p:cNvSpPr txBox="1">
            <a:spLocks/>
          </p:cNvSpPr>
          <p:nvPr/>
        </p:nvSpPr>
        <p:spPr>
          <a:xfrm>
            <a:off x="6245981" y="1652893"/>
            <a:ext cx="4208345" cy="3644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ano de 1985 até o ano de 1987, os hospitais dos EUA utilizaram um dispositivo nos hospitais, chamado 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Therac-25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para radioterapia contra o câncer. Infelizmente, o modelo apresentava um problema bem grave de programação no seu software.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859B5F8-C478-C012-D073-3AB146159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4927909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Custosas</a:t>
            </a:r>
          </a:p>
        </p:txBody>
      </p:sp>
      <p:sp>
        <p:nvSpPr>
          <p:cNvPr id="9" name="Google Shape;3851;p15">
            <a:extLst>
              <a:ext uri="{FF2B5EF4-FFF2-40B4-BE49-F238E27FC236}">
                <a16:creationId xmlns:a16="http://schemas.microsoft.com/office/drawing/2014/main" id="{B2A38119-03BD-1CFC-7E3E-A37D3646B9B7}"/>
              </a:ext>
            </a:extLst>
          </p:cNvPr>
          <p:cNvSpPr txBox="1">
            <a:spLocks/>
          </p:cNvSpPr>
          <p:nvPr/>
        </p:nvSpPr>
        <p:spPr>
          <a:xfrm>
            <a:off x="1268627" y="4918438"/>
            <a:ext cx="9185699" cy="1224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 falha fez com que os pacientes ficassem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expostos a uma radiação 100 vezes maior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que a recomendada. Por conta disso, 6 pessoas acabaram falecendo e outras tantas tiveram sequelas irreversíveis.</a:t>
            </a:r>
          </a:p>
        </p:txBody>
      </p:sp>
    </p:spTree>
    <p:extLst>
      <p:ext uri="{BB962C8B-B14F-4D97-AF65-F5344CB8AC3E}">
        <p14:creationId xmlns:p14="http://schemas.microsoft.com/office/powerpoint/2010/main" val="1607040618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3">
            <a:extLst>
              <a:ext uri="{FF2B5EF4-FFF2-40B4-BE49-F238E27FC236}">
                <a16:creationId xmlns:a16="http://schemas.microsoft.com/office/drawing/2014/main" id="{B1A92947-0D28-7F43-C5B2-B8CC87AC6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388" y="1947016"/>
            <a:ext cx="4638097" cy="2834660"/>
          </a:xfrm>
          <a:prstGeom prst="rect">
            <a:avLst/>
          </a:prstGeom>
        </p:spPr>
      </p:pic>
      <p:sp>
        <p:nvSpPr>
          <p:cNvPr id="14" name="Google Shape;3851;p15">
            <a:extLst>
              <a:ext uri="{FF2B5EF4-FFF2-40B4-BE49-F238E27FC236}">
                <a16:creationId xmlns:a16="http://schemas.microsoft.com/office/drawing/2014/main" id="{B0E3940C-196E-4B90-983A-553A8887A087}"/>
              </a:ext>
            </a:extLst>
          </p:cNvPr>
          <p:cNvSpPr txBox="1">
            <a:spLocks/>
          </p:cNvSpPr>
          <p:nvPr/>
        </p:nvSpPr>
        <p:spPr>
          <a:xfrm>
            <a:off x="1268628" y="1652893"/>
            <a:ext cx="4208345" cy="3333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Durante a primeira Guerra do Golfo, um sistema americano de defesa chamado Patriot, na Arábia Saudita, falhou ao interceptar um míssil vindo do Iraque. Esse míssil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destruiu dezenas de acampamentos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matando cerca de 28 soldados e deixando 100 feridos.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859B5F8-C478-C012-D073-3AB146159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4927909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Custosas</a:t>
            </a:r>
          </a:p>
        </p:txBody>
      </p:sp>
      <p:sp>
        <p:nvSpPr>
          <p:cNvPr id="9" name="Google Shape;3851;p15">
            <a:extLst>
              <a:ext uri="{FF2B5EF4-FFF2-40B4-BE49-F238E27FC236}">
                <a16:creationId xmlns:a16="http://schemas.microsoft.com/office/drawing/2014/main" id="{B2A38119-03BD-1CFC-7E3E-A37D3646B9B7}"/>
              </a:ext>
            </a:extLst>
          </p:cNvPr>
          <p:cNvSpPr txBox="1">
            <a:spLocks/>
          </p:cNvSpPr>
          <p:nvPr/>
        </p:nvSpPr>
        <p:spPr>
          <a:xfrm>
            <a:off x="1268627" y="4918438"/>
            <a:ext cx="9185699" cy="94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erro de arredondamento no software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calculou incorretamente o tempo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fazendo com que o Patriot ignorasse os mísseis Scud.</a:t>
            </a:r>
          </a:p>
        </p:txBody>
      </p:sp>
    </p:spTree>
    <p:extLst>
      <p:ext uri="{BB962C8B-B14F-4D97-AF65-F5344CB8AC3E}">
        <p14:creationId xmlns:p14="http://schemas.microsoft.com/office/powerpoint/2010/main" val="3641761832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70;p46">
            <a:extLst>
              <a:ext uri="{FF2B5EF4-FFF2-40B4-BE49-F238E27FC236}">
                <a16:creationId xmlns:a16="http://schemas.microsoft.com/office/drawing/2014/main" id="{DC6C6F8C-DF9A-8D33-7179-358B0763715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92115" y="1928162"/>
            <a:ext cx="4638097" cy="285351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3851;p15">
            <a:extLst>
              <a:ext uri="{FF2B5EF4-FFF2-40B4-BE49-F238E27FC236}">
                <a16:creationId xmlns:a16="http://schemas.microsoft.com/office/drawing/2014/main" id="{B0E3940C-196E-4B90-983A-553A8887A087}"/>
              </a:ext>
            </a:extLst>
          </p:cNvPr>
          <p:cNvSpPr txBox="1">
            <a:spLocks/>
          </p:cNvSpPr>
          <p:nvPr/>
        </p:nvSpPr>
        <p:spPr>
          <a:xfrm>
            <a:off x="6245981" y="1652893"/>
            <a:ext cx="4208345" cy="3644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Empresas gastaram bilhões com programadores para poder corrigir o  problema. Apesar de não ter ocorrido uma falha significativa, a preparação para o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Bug do Milênio 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teve um custo significativo e impactou em todas as indústrias que usavam tecnologia.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859B5F8-C478-C012-D073-3AB146159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5607" y="422942"/>
            <a:ext cx="772009" cy="9435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C934EA-E27E-7A6A-F848-2454FB6DA032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769118-EEB6-02C1-7D63-B279B3D151CF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850;p15">
            <a:extLst>
              <a:ext uri="{FF2B5EF4-FFF2-40B4-BE49-F238E27FC236}">
                <a16:creationId xmlns:a16="http://schemas.microsoft.com/office/drawing/2014/main" id="{3260DB11-8E6E-5D26-0D96-1D0FB56B171B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4927909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Falhas Custosas</a:t>
            </a:r>
          </a:p>
        </p:txBody>
      </p:sp>
      <p:sp>
        <p:nvSpPr>
          <p:cNvPr id="9" name="Google Shape;3851;p15">
            <a:extLst>
              <a:ext uri="{FF2B5EF4-FFF2-40B4-BE49-F238E27FC236}">
                <a16:creationId xmlns:a16="http://schemas.microsoft.com/office/drawing/2014/main" id="{B2A38119-03BD-1CFC-7E3E-A37D3646B9B7}"/>
              </a:ext>
            </a:extLst>
          </p:cNvPr>
          <p:cNvSpPr txBox="1">
            <a:spLocks/>
          </p:cNvSpPr>
          <p:nvPr/>
        </p:nvSpPr>
        <p:spPr>
          <a:xfrm>
            <a:off x="1268627" y="4918438"/>
            <a:ext cx="9185699" cy="1689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None/>
            </a:pP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economizar espaço, softwares </a:t>
            </a:r>
            <a:r>
              <a:rPr lang="pt-BR" sz="2200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armazenavam anos com dois dígitos</a:t>
            </a:r>
            <a:r>
              <a:rPr lang="pt-B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como 99 para 1999. Também interpretavam 00 como 1900, em vez de 2000, isso supostamente bugaria os sistemas no ano de 2000.</a:t>
            </a:r>
          </a:p>
        </p:txBody>
      </p:sp>
    </p:spTree>
    <p:extLst>
      <p:ext uri="{BB962C8B-B14F-4D97-AF65-F5344CB8AC3E}">
        <p14:creationId xmlns:p14="http://schemas.microsoft.com/office/powerpoint/2010/main" val="416675376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981942C-2876-3ED0-3AC5-2450C29F9C84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8A55EC7-283C-AD39-72FC-9D9A40634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99413">
            <a:off x="9356810" y="717510"/>
            <a:ext cx="1379073" cy="993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993620-B005-44CA-A302-6C4255D84E8A}"/>
              </a:ext>
            </a:extLst>
          </p:cNvPr>
          <p:cNvSpPr/>
          <p:nvPr/>
        </p:nvSpPr>
        <p:spPr>
          <a:xfrm>
            <a:off x="-12380" y="0"/>
            <a:ext cx="2668782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17E3D-3D30-34FE-D86E-36E0ED464473}"/>
              </a:ext>
            </a:extLst>
          </p:cNvPr>
          <p:cNvSpPr txBox="1"/>
          <p:nvPr/>
        </p:nvSpPr>
        <p:spPr>
          <a:xfrm>
            <a:off x="3275305" y="2749725"/>
            <a:ext cx="7440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Complexidade</a:t>
            </a:r>
            <a:br>
              <a:rPr lang="pt-B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Software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B295D6-E1EA-4879-D10F-193E0ED23ECE}"/>
              </a:ext>
            </a:extLst>
          </p:cNvPr>
          <p:cNvSpPr txBox="1"/>
          <p:nvPr/>
        </p:nvSpPr>
        <p:spPr>
          <a:xfrm>
            <a:off x="3672811" y="4570040"/>
            <a:ext cx="6607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898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Quão complexos são os softwares?</a:t>
            </a:r>
          </a:p>
        </p:txBody>
      </p:sp>
    </p:spTree>
    <p:extLst>
      <p:ext uri="{BB962C8B-B14F-4D97-AF65-F5344CB8AC3E}">
        <p14:creationId xmlns:p14="http://schemas.microsoft.com/office/powerpoint/2010/main" val="1246523410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2A21A87-8332-0E2E-0FE4-3F993517A60A}"/>
              </a:ext>
            </a:extLst>
          </p:cNvPr>
          <p:cNvSpPr/>
          <p:nvPr/>
        </p:nvSpPr>
        <p:spPr>
          <a:xfrm>
            <a:off x="11334675" y="0"/>
            <a:ext cx="857325" cy="6858000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2170-7385-1B82-DDCE-D6B556FBE04B}"/>
              </a:ext>
            </a:extLst>
          </p:cNvPr>
          <p:cNvSpPr/>
          <p:nvPr/>
        </p:nvSpPr>
        <p:spPr>
          <a:xfrm>
            <a:off x="-12380" y="0"/>
            <a:ext cx="342318" cy="6857999"/>
          </a:xfrm>
          <a:prstGeom prst="rect">
            <a:avLst/>
          </a:prstGeom>
          <a:solidFill>
            <a:srgbClr val="5353FF"/>
          </a:solidFill>
          <a:ln>
            <a:solidFill>
              <a:srgbClr val="535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Google Shape;3850;p15">
            <a:extLst>
              <a:ext uri="{FF2B5EF4-FFF2-40B4-BE49-F238E27FC236}">
                <a16:creationId xmlns:a16="http://schemas.microsoft.com/office/drawing/2014/main" id="{18C1CFDC-77D6-AA59-0DCA-52C3238E75AA}"/>
              </a:ext>
            </a:extLst>
          </p:cNvPr>
          <p:cNvSpPr txBox="1">
            <a:spLocks/>
          </p:cNvSpPr>
          <p:nvPr/>
        </p:nvSpPr>
        <p:spPr>
          <a:xfrm>
            <a:off x="954416" y="714953"/>
            <a:ext cx="5041031" cy="514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pt-BR" sz="2800" b="1" dirty="0">
                <a:solidFill>
                  <a:srgbClr val="535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Complexidade de Software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EB5DC-33D1-8DCC-F30D-51663BC0FFB3}"/>
              </a:ext>
            </a:extLst>
          </p:cNvPr>
          <p:cNvSpPr txBox="1"/>
          <p:nvPr/>
        </p:nvSpPr>
        <p:spPr>
          <a:xfrm>
            <a:off x="1919976" y="2445183"/>
            <a:ext cx="5116104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Drone militar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- 3,5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Boeing 787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- 6,5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Google Chrome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- 6,7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Android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- 12-15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Facebook (FrontEnd)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- 62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Carro moderno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- 100 milhões.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Serviços Google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- 2 bilhões.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BF3CC2-FBF0-41A2-E052-CA8A66AD17A7}"/>
              </a:ext>
            </a:extLst>
          </p:cNvPr>
          <p:cNvSpPr/>
          <p:nvPr/>
        </p:nvSpPr>
        <p:spPr>
          <a:xfrm rot="5400000">
            <a:off x="1649194" y="2576403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89ED80-2EA1-D9DA-910B-B17C16B68896}"/>
              </a:ext>
            </a:extLst>
          </p:cNvPr>
          <p:cNvSpPr/>
          <p:nvPr/>
        </p:nvSpPr>
        <p:spPr>
          <a:xfrm rot="5400000">
            <a:off x="1642374" y="3113468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9EC92C-3CA4-9F04-21A0-45801A5F10B8}"/>
              </a:ext>
            </a:extLst>
          </p:cNvPr>
          <p:cNvSpPr/>
          <p:nvPr/>
        </p:nvSpPr>
        <p:spPr>
          <a:xfrm rot="5400000">
            <a:off x="1640546" y="3625045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8A49A2-BE9E-0A3E-CAC1-74B0C495EC00}"/>
              </a:ext>
            </a:extLst>
          </p:cNvPr>
          <p:cNvSpPr/>
          <p:nvPr/>
        </p:nvSpPr>
        <p:spPr>
          <a:xfrm rot="5400000">
            <a:off x="1635238" y="4147744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5956FB-717B-9D74-62CF-2C60CF3CDBBD}"/>
              </a:ext>
            </a:extLst>
          </p:cNvPr>
          <p:cNvSpPr/>
          <p:nvPr/>
        </p:nvSpPr>
        <p:spPr>
          <a:xfrm rot="5400000">
            <a:off x="1635238" y="4668748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6AA11E9-59EC-6BC1-3D63-304DB8515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5608" y="422942"/>
            <a:ext cx="772009" cy="9435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131DEED-807F-17C5-5DD9-46C539A61C05}"/>
              </a:ext>
            </a:extLst>
          </p:cNvPr>
          <p:cNvSpPr txBox="1"/>
          <p:nvPr/>
        </p:nvSpPr>
        <p:spPr>
          <a:xfrm>
            <a:off x="1259511" y="1639956"/>
            <a:ext cx="47359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Em termos de linhas de código: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E7CB75-1D8A-DDFB-14F5-0D6A573734BD}"/>
              </a:ext>
            </a:extLst>
          </p:cNvPr>
          <p:cNvSpPr/>
          <p:nvPr/>
        </p:nvSpPr>
        <p:spPr>
          <a:xfrm rot="5400000">
            <a:off x="1631374" y="5158896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9471AF-17BD-101F-EE7E-4B2EE7CE461E}"/>
              </a:ext>
            </a:extLst>
          </p:cNvPr>
          <p:cNvSpPr/>
          <p:nvPr/>
        </p:nvSpPr>
        <p:spPr>
          <a:xfrm rot="5400000">
            <a:off x="1631374" y="5698754"/>
            <a:ext cx="173990" cy="170846"/>
          </a:xfrm>
          <a:prstGeom prst="rect">
            <a:avLst/>
          </a:prstGeom>
          <a:solidFill>
            <a:srgbClr val="FFA042"/>
          </a:solidFill>
          <a:ln>
            <a:solidFill>
              <a:srgbClr val="FFA0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Google Shape;282;p48" descr="Resultado de imagem para android">
            <a:extLst>
              <a:ext uri="{FF2B5EF4-FFF2-40B4-BE49-F238E27FC236}">
                <a16:creationId xmlns:a16="http://schemas.microsoft.com/office/drawing/2014/main" id="{4055D12C-2B48-DC5E-2AA0-071197FE426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1174" y="1635778"/>
            <a:ext cx="1027230" cy="1027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84;p48" descr="Resultado de imagem para facebook">
            <a:extLst>
              <a:ext uri="{FF2B5EF4-FFF2-40B4-BE49-F238E27FC236}">
                <a16:creationId xmlns:a16="http://schemas.microsoft.com/office/drawing/2014/main" id="{0B990841-2903-EC14-2C63-B86E88F8126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1926" y="1764936"/>
            <a:ext cx="847165" cy="847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285;p48" descr="Resultado de imagem para google">
            <a:extLst>
              <a:ext uri="{FF2B5EF4-FFF2-40B4-BE49-F238E27FC236}">
                <a16:creationId xmlns:a16="http://schemas.microsoft.com/office/drawing/2014/main" id="{26B80522-ECBC-9DDE-249B-519C857E5AE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33297" y="1759836"/>
            <a:ext cx="851008" cy="851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87;p48" descr="Resultado de imagem para boeing 787">
            <a:extLst>
              <a:ext uri="{FF2B5EF4-FFF2-40B4-BE49-F238E27FC236}">
                <a16:creationId xmlns:a16="http://schemas.microsoft.com/office/drawing/2014/main" id="{C02BBF2D-1D4C-6EB5-FE6D-1B8C48C0894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2436" y="4590854"/>
            <a:ext cx="2443172" cy="137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88;p48">
            <a:extLst>
              <a:ext uri="{FF2B5EF4-FFF2-40B4-BE49-F238E27FC236}">
                <a16:creationId xmlns:a16="http://schemas.microsoft.com/office/drawing/2014/main" id="{756358ED-728F-0F4C-D48C-FBED6AD9C90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62008" y="2856922"/>
            <a:ext cx="2443172" cy="1523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53121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</TotalTime>
  <Words>629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Pixelikas</dc:creator>
  <cp:lastModifiedBy>Lucas Naspolini</cp:lastModifiedBy>
  <cp:revision>31</cp:revision>
  <dcterms:created xsi:type="dcterms:W3CDTF">2024-04-15T17:16:03Z</dcterms:created>
  <dcterms:modified xsi:type="dcterms:W3CDTF">2025-02-12T15:29:47Z</dcterms:modified>
</cp:coreProperties>
</file>

<file path=docProps/thumbnail.jpeg>
</file>